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98" r:id="rId5"/>
    <p:sldId id="301" r:id="rId6"/>
    <p:sldId id="302" r:id="rId7"/>
    <p:sldId id="303" r:id="rId8"/>
    <p:sldId id="304" r:id="rId9"/>
    <p:sldId id="307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520" autoAdjust="0"/>
  </p:normalViewPr>
  <p:slideViewPr>
    <p:cSldViewPr snapToGrid="0">
      <p:cViewPr varScale="1">
        <p:scale>
          <a:sx n="93" d="100"/>
          <a:sy n="93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6591C-B242-451D-BFAA-35249B426884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E12C-32BF-4452-BED2-6D2846A0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</a:t>
            </a:r>
            <a:r>
              <a:rPr lang="en-US" sz="1200" dirty="0">
                <a:solidFill>
                  <a:schemeClr val="tx1"/>
                </a:solidFill>
              </a:rPr>
              <a:t>Hierarchical Clustering:</a:t>
            </a:r>
          </a:p>
          <a:p>
            <a:r>
              <a:rPr lang="en-US" sz="1200" dirty="0">
                <a:solidFill>
                  <a:schemeClr val="tx1"/>
                </a:solidFill>
              </a:rPr>
              <a:t>+ Agglomerative (or Bottom-up) </a:t>
            </a:r>
          </a:p>
          <a:p>
            <a:r>
              <a:rPr lang="en-US" sz="1200" dirty="0">
                <a:solidFill>
                  <a:schemeClr val="tx1"/>
                </a:solidFill>
              </a:rPr>
              <a:t>+ Divisive (or Top-down)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FE12C-32BF-4452-BED2-6D2846A05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Divisive Clustering </a:t>
            </a:r>
            <a:r>
              <a:rPr lang="en-US" b="0" i="0" dirty="0">
                <a:solidFill>
                  <a:srgbClr val="000000"/>
                </a:solidFill>
                <a:effectLst/>
                <a:latin typeface="Lato"/>
              </a:rPr>
              <a:t>In this technique, entire data or observation is assigned to a single cluster. The cluster is further split until there is one cluster for each data or observation. 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Lato"/>
              </a:rPr>
              <a:t>Agglomerative Clustering </a:t>
            </a:r>
            <a:r>
              <a:rPr lang="en-US" b="0" i="0" dirty="0">
                <a:solidFill>
                  <a:srgbClr val="000000"/>
                </a:solidFill>
                <a:effectLst/>
                <a:latin typeface="Lato"/>
              </a:rPr>
              <a:t>is popularly known as a bottom-up approach, wherein each data or observation is treated as its cluster. A pair of clusters are combined until all clusters are merged into one big cluster that contains all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FE12C-32BF-4452-BED2-6D2846A05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name for this type of graph is </a:t>
            </a:r>
            <a:r>
              <a:rPr lang="en-US" b="0" i="0" dirty="0">
                <a:effectLst/>
                <a:latin typeface="Roboto"/>
              </a:rPr>
              <a:t>Dendrogram </a:t>
            </a:r>
          </a:p>
          <a:p>
            <a:r>
              <a:rPr lang="en-US" dirty="0"/>
              <a:t>The two closest clusters are combined, then another two, and so on, until we are left with a single cluster.</a:t>
            </a:r>
          </a:p>
          <a:p>
            <a:r>
              <a:rPr lang="en-US" dirty="0"/>
              <a:t>Note: that all cluster solutions are nested inside this </a:t>
            </a:r>
            <a:r>
              <a:rPr lang="en-US" b="0" i="0" dirty="0">
                <a:effectLst/>
                <a:latin typeface="Roboto"/>
              </a:rPr>
              <a:t>Dendrogram.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FE12C-32BF-4452-BED2-6D2846A057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1000 observations and the </a:t>
            </a:r>
            <a:r>
              <a:rPr lang="en-US" b="0" i="0" dirty="0">
                <a:effectLst/>
                <a:latin typeface="Roboto"/>
              </a:rPr>
              <a:t>Dendrogram is extremely hard to be examined.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FE12C-32BF-4452-BED2-6D2846A057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3524860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Huynh </a:t>
            </a:r>
            <a:r>
              <a:rPr lang="en-US" sz="1600" dirty="0" err="1"/>
              <a:t>thanh</a:t>
            </a:r>
            <a:r>
              <a:rPr lang="en-US" sz="1600" dirty="0"/>
              <a:t> dung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7C37-5B19-43E7-8D74-D0450C3A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82BF2B-9FE8-4D97-B8AD-702ABC9DF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972" y="2108200"/>
            <a:ext cx="5976382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5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3676-BC02-428C-B981-A16A7E5D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FA4053-DA53-4D40-826E-CE1532B89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329" y="2108200"/>
            <a:ext cx="582366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E757-66DE-405B-B824-D3CB19FC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4D2776-5B6E-4BFD-B0F7-91BB98FC2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161" y="2108200"/>
            <a:ext cx="618200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A88-14F2-4EB1-B1BD-DD0DEB7C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4DA4F-38E5-4502-AE1F-C74A57E34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18" y="2108200"/>
            <a:ext cx="607448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0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CFB8-325B-43E5-8A05-9142FCE7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FCF08-D98B-45D1-858D-7F7579E19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839" y="2108200"/>
            <a:ext cx="639064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2183-AC0C-4E6B-A73C-6D8B5D18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4DF158-0421-41AE-8E68-6BAA7E843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191" y="2108200"/>
            <a:ext cx="670794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D08F-3D34-4D2A-8A42-83A733B7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766FFF-89CE-49B2-BC2B-EB8970BB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411" y="2108200"/>
            <a:ext cx="640350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3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A030-E7EF-4040-9578-1A947794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F6148B-06A2-4204-9AAE-8AE9F4781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698" y="2108200"/>
            <a:ext cx="616093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4E7F-CCE6-41D6-B32B-FADE0212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C8D4C5-4A59-465E-86B7-E84C203BE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298" y="2108200"/>
            <a:ext cx="668372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6B6D-E172-43F4-A68C-92F59C7E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522E02-BB08-47E5-9EB0-512DB3E8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59" y="2108200"/>
            <a:ext cx="5830008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7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C1C8-FC0F-4E5A-8F9C-0180153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Hierarchical Clustering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D19AB-2707-4514-B5FE-08310ABFD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313" y="2111907"/>
            <a:ext cx="10021699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246D-0CF6-4735-A0F5-D7E05DC9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1775C-70D1-4678-A1C4-A6B9344CC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189" y="2108200"/>
            <a:ext cx="641394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5416-6FDA-450B-AAF5-D0649012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C2A7C-F209-4EA4-84C3-30CA8190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44" y="2051174"/>
            <a:ext cx="6325483" cy="2419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AA96F-CA6D-441D-9A6F-33D11F1C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27" y="2051175"/>
            <a:ext cx="5438067" cy="35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FEBF-A224-4339-9B33-BAA3B1D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C4DF25-2595-4D32-9C56-2624EC7D8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285" y="2108200"/>
            <a:ext cx="592775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D3E1-0404-4134-A2C0-16AA6B58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6F6096-4D24-4986-9BEF-258EFB044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3278"/>
            <a:ext cx="7259063" cy="2343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25E69-CF2B-436F-8559-D355E2AF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27" y="4043469"/>
            <a:ext cx="7325747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DE2C-415C-461E-A0BB-6FC3C903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10EB5E-BA03-4BCD-968D-7433ACCE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11" y="2108200"/>
            <a:ext cx="665650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4DD7-A847-4066-AF26-3A1C47AF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058A1B-A6D9-43FB-9EFA-F805DFF1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504" y="2108200"/>
            <a:ext cx="541931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35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8A34-80B2-404E-B7A6-B0521AD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FCA80-EAEC-4F62-883E-B65157AE4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1732"/>
            <a:ext cx="6868484" cy="224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227-EC88-47FE-977F-C74EA6DD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04746"/>
            <a:ext cx="672558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34EA-4452-452E-A2D0-82C74E87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DA92D-C6E5-49E1-BA00-2CC23375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140" y="2108200"/>
            <a:ext cx="5656046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0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DD4A-AA68-4320-A66E-C60C5FB3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638EC7-867D-4553-B264-46F7D8619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608" y="2793039"/>
            <a:ext cx="239110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465C-1AD5-4C45-9EA1-4B63C439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3DC94-FE36-42C7-B7AC-7BB634556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95184"/>
            <a:ext cx="371814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6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0939-50B3-4C1B-AD5F-138E81B0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sz="4400" dirty="0">
                <a:solidFill>
                  <a:schemeClr val="tx1"/>
                </a:solidFill>
              </a:rPr>
              <a:t>Hierarchical Clustering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37B3D3-FAFD-44B9-AE27-D45BB8FF0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849" y="2108200"/>
            <a:ext cx="902262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1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08A5-F5F5-4B0E-9EDC-C36C93D4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7CE3C0-DEDD-4074-9518-FB7B49E7B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974636"/>
            <a:ext cx="773118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B48C-07FE-4F57-904C-5EE0CD0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sz="4800" dirty="0">
                <a:solidFill>
                  <a:schemeClr val="tx1"/>
                </a:solidFill>
              </a:rPr>
              <a:t>Hierarchical Clustering</a:t>
            </a:r>
            <a:r>
              <a:rPr lang="en-US" dirty="0"/>
              <a:t> </a:t>
            </a:r>
          </a:p>
        </p:txBody>
      </p:sp>
      <p:pic>
        <p:nvPicPr>
          <p:cNvPr id="1026" name="Picture 2" descr="What is Hierarchical Clustering? An Introduction to Hierarchical Clustering">
            <a:extLst>
              <a:ext uri="{FF2B5EF4-FFF2-40B4-BE49-F238E27FC236}">
                <a16:creationId xmlns:a16="http://schemas.microsoft.com/office/drawing/2014/main" id="{4708A13C-9D7F-43F1-B81C-9EC56439A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50" y="2108200"/>
            <a:ext cx="6772025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5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6403-2EF9-4B5D-8498-2E99C075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06459-CDDE-4D24-8657-B22E8E95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4736" y="2108200"/>
            <a:ext cx="5862854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5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7E27-375B-43B5-A371-7213221B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criteria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A1FB98-876A-4B2C-A0B3-3381CB70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184" y="2431039"/>
            <a:ext cx="740195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6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A0AF-9049-48B1-B6A3-EBEE5E43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D988B-29FF-4310-82BA-690F5E924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764" y="2259300"/>
            <a:ext cx="6544638" cy="34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9E03-1CFD-4193-B769-04659886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DFDA3-58A3-4971-97D5-76E83B34C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0612"/>
            <a:ext cx="5096586" cy="3610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402B8-2862-44B2-B628-3ADCB88B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53" y="2005530"/>
            <a:ext cx="5675279" cy="38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23D3-6D21-4C00-AF9C-EC839C11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5920C-F850-412F-B9F4-2F6D423F0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053" y="2150012"/>
            <a:ext cx="6954220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880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{9F5D4B16-20C5-41EE-9D5D-4E454C8153E9}tf22712842_win32</Template>
  <TotalTime>94</TotalTime>
  <Words>199</Words>
  <Application>Microsoft Office PowerPoint</Application>
  <PresentationFormat>Widescreen</PresentationFormat>
  <Paragraphs>44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Bookman Old Style</vt:lpstr>
      <vt:lpstr>Calibri</vt:lpstr>
      <vt:lpstr>Franklin Gothic Book</vt:lpstr>
      <vt:lpstr>Lato</vt:lpstr>
      <vt:lpstr>Roboto</vt:lpstr>
      <vt:lpstr>1_RetrospectVTI</vt:lpstr>
      <vt:lpstr>Hierarchical Clustering</vt:lpstr>
      <vt:lpstr>Hierarchical Clustering</vt:lpstr>
      <vt:lpstr>Types of Hierarchical Clustering </vt:lpstr>
      <vt:lpstr>Types of Hierarchical Clustering </vt:lpstr>
      <vt:lpstr>Agglomerative Clustering </vt:lpstr>
      <vt:lpstr>Linkage criteria</vt:lpstr>
      <vt:lpstr>Distance 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Clustering</dc:title>
  <dc:creator>Dũng Huynh Thanh</dc:creator>
  <cp:lastModifiedBy>Dũng Huynh Thanh</cp:lastModifiedBy>
  <cp:revision>10</cp:revision>
  <dcterms:created xsi:type="dcterms:W3CDTF">2020-11-15T09:29:35Z</dcterms:created>
  <dcterms:modified xsi:type="dcterms:W3CDTF">2020-11-15T11:03:35Z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